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930" r:id="rId2"/>
    <p:sldId id="944" r:id="rId3"/>
    <p:sldId id="951" r:id="rId4"/>
    <p:sldId id="952" r:id="rId5"/>
    <p:sldId id="953" r:id="rId6"/>
    <p:sldId id="954" r:id="rId7"/>
    <p:sldId id="955" r:id="rId8"/>
    <p:sldId id="956" r:id="rId9"/>
    <p:sldId id="957" r:id="rId10"/>
    <p:sldId id="958" r:id="rId11"/>
    <p:sldId id="959" r:id="rId12"/>
  </p:sldIdLst>
  <p:sldSz cx="9144000" cy="6858000" type="screen4x3"/>
  <p:notesSz cx="6797675" cy="9928225"/>
  <p:embeddedFontLst>
    <p:embeddedFont>
      <p:font typeface="Arial Unicode MS" panose="020B0604020202020204" pitchFamily="34" charset="-128"/>
      <p:regular r:id="rId15"/>
    </p:embeddedFont>
    <p:embeddedFont>
      <p:font typeface="Wingdings 2" panose="05020102010507070707" pitchFamily="18" charset="2"/>
      <p:regular r:id="rId16"/>
    </p:embeddedFont>
    <p:embeddedFont>
      <p:font typeface="Arial Rounded MT Bold" panose="020F0704030504030204" pitchFamily="34" charset="0"/>
      <p:regular r:id="rId17"/>
    </p:embeddedFont>
    <p:embeddedFont>
      <p:font typeface="Wingdings 3" panose="05040102010807070707" pitchFamily="18" charset="2"/>
      <p:regular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 autoAdjust="0"/>
    <p:restoredTop sz="91677" autoAdjust="0"/>
  </p:normalViewPr>
  <p:slideViewPr>
    <p:cSldViewPr snapToGrid="0">
      <p:cViewPr varScale="1">
        <p:scale>
          <a:sx n="80" d="100"/>
          <a:sy n="80" d="100"/>
        </p:scale>
        <p:origin x="1123" y="48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2419" y="-1171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3541" y="0"/>
            <a:ext cx="185072" cy="3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3886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1st</a:t>
            </a:r>
            <a:r>
              <a:rPr lang="de-DE" baseline="0" dirty="0"/>
              <a:t> Point:</a:t>
            </a:r>
          </a:p>
          <a:p>
            <a:r>
              <a:rPr lang="de-DE" baseline="0" dirty="0"/>
              <a:t>	Siemens, Bosch: </a:t>
            </a:r>
            <a:r>
              <a:rPr lang="de-DE" baseline="0" dirty="0" err="1"/>
              <a:t>only</a:t>
            </a:r>
            <a:r>
              <a:rPr lang="de-DE" baseline="0" dirty="0"/>
              <a:t> a </a:t>
            </a:r>
            <a:r>
              <a:rPr lang="de-DE" baseline="0" dirty="0" err="1"/>
              <a:t>fraction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!</a:t>
            </a:r>
          </a:p>
          <a:p>
            <a:r>
              <a:rPr lang="de-DE" baseline="0" dirty="0"/>
              <a:t>2nd Point:</a:t>
            </a:r>
          </a:p>
          <a:p>
            <a:r>
              <a:rPr lang="de-DE" baseline="0" dirty="0"/>
              <a:t>	Ticket </a:t>
            </a:r>
            <a:r>
              <a:rPr lang="de-DE" baseline="0" dirty="0" err="1"/>
              <a:t>dodgers</a:t>
            </a:r>
            <a:r>
              <a:rPr lang="de-DE" baseline="0" dirty="0"/>
              <a:t> not </a:t>
            </a:r>
            <a:r>
              <a:rPr lang="de-DE" baseline="0" dirty="0" err="1"/>
              <a:t>included</a:t>
            </a:r>
            <a:r>
              <a:rPr lang="de-DE" baseline="0" dirty="0"/>
              <a:t>!</a:t>
            </a:r>
          </a:p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57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search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in </a:t>
            </a:r>
            <a:r>
              <a:rPr lang="de-DE" baseline="0" dirty="0" err="1"/>
              <a:t>circles</a:t>
            </a:r>
            <a:r>
              <a:rPr lang="de-DE" baseline="0" dirty="0"/>
              <a:t>;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stay</a:t>
            </a:r>
            <a:r>
              <a:rPr lang="de-DE" baseline="0" dirty="0"/>
              <a:t> in </a:t>
            </a:r>
            <a:r>
              <a:rPr lang="de-DE" baseline="0" dirty="0" err="1"/>
              <a:t>lines</a:t>
            </a:r>
            <a:r>
              <a:rPr lang="de-DE" baseline="0" dirty="0"/>
              <a:t> in front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entrances</a:t>
            </a:r>
            <a:r>
              <a:rPr lang="de-DE" baseline="0" dirty="0"/>
              <a:t>; </a:t>
            </a:r>
            <a:r>
              <a:rPr lang="de-DE" dirty="0"/>
              <a:t>Gas </a:t>
            </a:r>
            <a:r>
              <a:rPr lang="de-DE" dirty="0" err="1"/>
              <a:t>emissions</a:t>
            </a:r>
            <a:r>
              <a:rPr lang="de-DE" dirty="0"/>
              <a:t>; 30%</a:t>
            </a:r>
            <a:r>
              <a:rPr lang="de-DE" baseline="0" dirty="0"/>
              <a:t>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traffic</a:t>
            </a:r>
            <a:r>
              <a:rPr lang="de-DE" baseline="0" dirty="0"/>
              <a:t> </a:t>
            </a:r>
            <a:r>
              <a:rPr lang="de-DE" baseline="0" dirty="0" err="1"/>
              <a:t>says</a:t>
            </a:r>
            <a:r>
              <a:rPr lang="de-DE" baseline="0" dirty="0"/>
              <a:t> a </a:t>
            </a:r>
            <a:r>
              <a:rPr lang="de-DE" baseline="0" dirty="0" err="1"/>
              <a:t>study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solution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…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How</a:t>
            </a:r>
            <a:r>
              <a:rPr lang="de-DE" baseline="0" dirty="0"/>
              <a:t> do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? </a:t>
            </a:r>
            <a:r>
              <a:rPr lang="de-DE" baseline="0" dirty="0" err="1"/>
              <a:t>Well</a:t>
            </a:r>
            <a:r>
              <a:rPr lang="de-DE" baseline="0" dirty="0"/>
              <a:t>, </a:t>
            </a:r>
            <a:r>
              <a:rPr lang="de-DE" baseline="0" dirty="0" err="1"/>
              <a:t>let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observe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points</a:t>
            </a:r>
            <a:r>
              <a:rPr lang="de-DE" baseline="0" dirty="0"/>
              <a:t>: </a:t>
            </a:r>
            <a:r>
              <a:rPr lang="de-DE" baseline="0" dirty="0" err="1"/>
              <a:t>fluctuations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; </a:t>
            </a:r>
            <a:r>
              <a:rPr lang="de-DE" baseline="0" dirty="0" err="1"/>
              <a:t>Factors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play</a:t>
            </a:r>
            <a:r>
              <a:rPr lang="de-DE" baseline="0" dirty="0"/>
              <a:t> a </a:t>
            </a:r>
            <a:r>
              <a:rPr lang="de-DE" baseline="0" dirty="0" err="1"/>
              <a:t>role</a:t>
            </a:r>
            <a:r>
              <a:rPr lang="de-DE" baseline="0" dirty="0"/>
              <a:t>: time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day</a:t>
            </a:r>
            <a:r>
              <a:rPr lang="de-DE" baseline="0" dirty="0"/>
              <a:t>, </a:t>
            </a:r>
            <a:r>
              <a:rPr lang="de-DE" baseline="0" dirty="0" err="1"/>
              <a:t>day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week</a:t>
            </a:r>
            <a:r>
              <a:rPr lang="de-DE" baseline="0" dirty="0"/>
              <a:t>/</a:t>
            </a:r>
            <a:r>
              <a:rPr lang="de-DE" baseline="0" dirty="0" err="1"/>
              <a:t>weekend</a:t>
            </a:r>
            <a:r>
              <a:rPr lang="de-DE" baseline="0" dirty="0"/>
              <a:t>, </a:t>
            </a:r>
            <a:r>
              <a:rPr lang="de-DE" baseline="0" dirty="0" err="1"/>
              <a:t>holiday</a:t>
            </a:r>
            <a:r>
              <a:rPr lang="de-DE" baseline="0" dirty="0"/>
              <a:t>, </a:t>
            </a:r>
            <a:r>
              <a:rPr lang="de-DE" baseline="0" dirty="0" err="1"/>
              <a:t>weather</a:t>
            </a:r>
            <a:r>
              <a:rPr lang="de-DE" baseline="0" dirty="0"/>
              <a:t>, </a:t>
            </a:r>
            <a:r>
              <a:rPr lang="de-DE" baseline="0" dirty="0" err="1"/>
              <a:t>events</a:t>
            </a:r>
            <a:r>
              <a:rPr lang="de-DE" baseline="0" dirty="0"/>
              <a:t>, </a:t>
            </a:r>
            <a:r>
              <a:rPr lang="de-DE" baseline="0" dirty="0" err="1"/>
              <a:t>etc</a:t>
            </a:r>
            <a:endParaRPr lang="de-DE" baseline="0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502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ea typeface="Arial Unicode MS" pitchFamily="-110" charset="0"/>
                <a:cs typeface="Arial Unicode MS" pitchFamily="-110" charset="0"/>
              </a:rPr>
              <a:t>Application that is invoked by a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mobile app; Basic query: 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here is my destination,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give me the nearest parking options with free spots; </a:t>
            </a:r>
            <a:r>
              <a:rPr lang="en-US" baseline="0" dirty="0" err="1">
                <a:ea typeface="Arial Unicode MS" pitchFamily="-110" charset="0"/>
                <a:cs typeface="Arial Unicode MS" pitchFamily="-110" charset="0"/>
              </a:rPr>
              <a:t>Frankenberger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</a:t>
            </a:r>
            <a:r>
              <a:rPr lang="en-US" baseline="0" dirty="0" err="1">
                <a:ea typeface="Arial Unicode MS" pitchFamily="-110" charset="0"/>
                <a:cs typeface="Arial Unicode MS" pitchFamily="-110" charset="0"/>
              </a:rPr>
              <a:t>Viertel</a:t>
            </a: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 in Aachen will be used as test quarter</a:t>
            </a:r>
          </a:p>
          <a:p>
            <a:pPr marL="171450" indent="-171450">
              <a:buFontTx/>
              <a:buChar char="-"/>
            </a:pP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Use Machine Learning for prediction; </a:t>
            </a:r>
          </a:p>
          <a:p>
            <a:pPr marL="171450" indent="-171450">
              <a:buFontTx/>
              <a:buChar char="-"/>
            </a:pPr>
            <a:r>
              <a:rPr lang="en-US" baseline="0" dirty="0">
                <a:ea typeface="Arial Unicode MS" pitchFamily="-110" charset="0"/>
                <a:cs typeface="Arial Unicode MS" pitchFamily="-110" charset="0"/>
              </a:rPr>
              <a:t>As soon as data is forecasted accurately enough, we will move to applying the resulting models to areas where no source data is available</a:t>
            </a:r>
          </a:p>
          <a:p>
            <a:pPr marL="171450" indent="-171450">
              <a:buFontTx/>
              <a:buChar char="-"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798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mapping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geographic</a:t>
            </a:r>
            <a:r>
              <a:rPr lang="de-DE" baseline="0" dirty="0"/>
              <a:t> </a:t>
            </a:r>
            <a:r>
              <a:rPr lang="de-DE" baseline="0" dirty="0" err="1"/>
              <a:t>coordinates</a:t>
            </a:r>
            <a:r>
              <a:rPr lang="de-DE" baseline="0" dirty="0"/>
              <a:t>;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use</a:t>
            </a:r>
            <a:r>
              <a:rPr lang="de-DE" baseline="0" dirty="0"/>
              <a:t> OSM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purpose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capability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storing</a:t>
            </a:r>
            <a:r>
              <a:rPr lang="de-DE" baseline="0" dirty="0"/>
              <a:t> such </a:t>
            </a:r>
            <a:r>
              <a:rPr lang="de-DE" baseline="0" dirty="0" err="1"/>
              <a:t>information</a:t>
            </a:r>
            <a:r>
              <a:rPr lang="de-DE" baseline="0" dirty="0"/>
              <a:t>; </a:t>
            </a:r>
            <a:r>
              <a:rPr lang="de-DE" baseline="0" dirty="0" err="1"/>
              <a:t>for</a:t>
            </a:r>
            <a:r>
              <a:rPr lang="de-DE" baseline="0" dirty="0"/>
              <a:t> Frankenberger Viertel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&amp; </a:t>
            </a:r>
            <a:r>
              <a:rPr lang="de-DE" baseline="0" dirty="0" err="1"/>
              <a:t>locations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Sensors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installed</a:t>
            </a:r>
            <a:r>
              <a:rPr lang="de-DE" baseline="0" dirty="0"/>
              <a:t>;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deliver</a:t>
            </a:r>
            <a:r>
              <a:rPr lang="de-DE" baseline="0" dirty="0"/>
              <a:t> live </a:t>
            </a:r>
            <a:r>
              <a:rPr lang="de-DE" baseline="0" dirty="0" err="1"/>
              <a:t>data</a:t>
            </a:r>
            <a:r>
              <a:rPr lang="de-DE" baseline="0" dirty="0"/>
              <a:t>; </a:t>
            </a:r>
            <a:r>
              <a:rPr lang="de-DE" baseline="0" dirty="0" err="1"/>
              <a:t>Parking</a:t>
            </a:r>
            <a:r>
              <a:rPr lang="de-DE" baseline="0" dirty="0"/>
              <a:t> Meters </a:t>
            </a:r>
            <a:r>
              <a:rPr lang="de-DE" baseline="0" dirty="0" err="1"/>
              <a:t>from</a:t>
            </a:r>
            <a:r>
              <a:rPr lang="de-DE" baseline="0" dirty="0"/>
              <a:t> City </a:t>
            </a:r>
            <a:r>
              <a:rPr lang="de-DE" baseline="0" dirty="0" err="1"/>
              <a:t>of</a:t>
            </a:r>
            <a:r>
              <a:rPr lang="de-DE" baseline="0" dirty="0"/>
              <a:t> Aachen via </a:t>
            </a:r>
            <a:r>
              <a:rPr lang="de-DE" baseline="0" dirty="0" err="1"/>
              <a:t>SoNah</a:t>
            </a:r>
            <a:r>
              <a:rPr lang="de-DE" baseline="0" dirty="0"/>
              <a:t>, </a:t>
            </a:r>
            <a:r>
              <a:rPr lang="de-DE" baseline="0" dirty="0" err="1"/>
              <a:t>currently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sparse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a </a:t>
            </a:r>
            <a:r>
              <a:rPr lang="de-DE" baseline="0" dirty="0" err="1"/>
              <a:t>few</a:t>
            </a:r>
            <a:r>
              <a:rPr lang="de-DE" baseline="0" dirty="0"/>
              <a:t> </a:t>
            </a:r>
            <a:r>
              <a:rPr lang="de-DE" baseline="0" dirty="0" err="1"/>
              <a:t>measurements</a:t>
            </a:r>
            <a:r>
              <a:rPr lang="de-DE" baseline="0" dirty="0"/>
              <a:t> a </a:t>
            </a:r>
            <a:r>
              <a:rPr lang="de-DE" baseline="0" dirty="0" err="1"/>
              <a:t>day</a:t>
            </a:r>
            <a:r>
              <a:rPr lang="de-DE" baseline="0" dirty="0"/>
              <a:t>, but </a:t>
            </a:r>
            <a:r>
              <a:rPr lang="de-DE" baseline="0" dirty="0" err="1"/>
              <a:t>more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should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coming</a:t>
            </a:r>
            <a:r>
              <a:rPr lang="de-DE" baseline="0" dirty="0"/>
              <a:t> out </a:t>
            </a:r>
            <a:r>
              <a:rPr lang="de-DE" baseline="0" dirty="0" err="1"/>
              <a:t>way</a:t>
            </a:r>
            <a:r>
              <a:rPr lang="de-DE" baseline="0" dirty="0"/>
              <a:t>; Car Parks, … -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 </a:t>
            </a:r>
            <a:r>
              <a:rPr lang="de-DE" baseline="0" dirty="0" err="1"/>
              <a:t>either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API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display</a:t>
            </a:r>
            <a:r>
              <a:rPr lang="de-DE" baseline="0" dirty="0"/>
              <a:t> on </a:t>
            </a:r>
            <a:r>
              <a:rPr lang="de-DE" baseline="0" dirty="0" err="1"/>
              <a:t>websites</a:t>
            </a:r>
            <a:r>
              <a:rPr lang="de-DE" baseline="0" dirty="0"/>
              <a:t> (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contact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owners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ask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permission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scrape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Data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collected</a:t>
            </a:r>
            <a:r>
              <a:rPr lang="de-DE" baseline="0" dirty="0"/>
              <a:t> </a:t>
            </a:r>
            <a:r>
              <a:rPr lang="de-DE" baseline="0" dirty="0" err="1"/>
              <a:t>raw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needs</a:t>
            </a:r>
            <a:r>
              <a:rPr lang="de-DE" baseline="0" dirty="0"/>
              <a:t> </a:t>
            </a:r>
            <a:r>
              <a:rPr lang="de-DE" baseline="0" dirty="0" err="1"/>
              <a:t>processing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; </a:t>
            </a:r>
            <a:r>
              <a:rPr lang="de-DE" baseline="0" dirty="0" err="1"/>
              <a:t>grouping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around</a:t>
            </a:r>
            <a:r>
              <a:rPr lang="de-DE" baseline="0" dirty="0"/>
              <a:t> a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meter</a:t>
            </a:r>
            <a:r>
              <a:rPr lang="de-DE" baseline="0" dirty="0"/>
              <a:t> </a:t>
            </a:r>
            <a:r>
              <a:rPr lang="de-DE" baseline="0" dirty="0" err="1"/>
              <a:t>makes</a:t>
            </a:r>
            <a:r>
              <a:rPr lang="de-DE" baseline="0" dirty="0"/>
              <a:t> sense; </a:t>
            </a:r>
            <a:r>
              <a:rPr lang="de-DE" baseline="0" dirty="0" err="1"/>
              <a:t>events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brought</a:t>
            </a:r>
            <a:r>
              <a:rPr lang="de-DE" baseline="0" dirty="0"/>
              <a:t> in </a:t>
            </a:r>
            <a:r>
              <a:rPr lang="de-DE" baseline="0" dirty="0" err="1"/>
              <a:t>relation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PL, so </a:t>
            </a:r>
            <a:r>
              <a:rPr lang="de-DE" baseline="0" dirty="0" err="1"/>
              <a:t>capturing</a:t>
            </a:r>
            <a:r>
              <a:rPr lang="de-DE" baseline="0" dirty="0"/>
              <a:t> all </a:t>
            </a:r>
            <a:r>
              <a:rPr lang="de-DE" baseline="0" dirty="0" err="1"/>
              <a:t>inside</a:t>
            </a:r>
            <a:r>
              <a:rPr lang="de-DE" baseline="0" dirty="0"/>
              <a:t> a </a:t>
            </a:r>
            <a:r>
              <a:rPr lang="de-DE" baseline="0" dirty="0" err="1"/>
              <a:t>radius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e.g. 500m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an </a:t>
            </a:r>
            <a:r>
              <a:rPr lang="de-DE" baseline="0" dirty="0" err="1"/>
              <a:t>option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47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ARIMA</a:t>
            </a:r>
            <a:r>
              <a:rPr lang="de-DE" baseline="0" dirty="0"/>
              <a:t> = autoregressive </a:t>
            </a:r>
            <a:r>
              <a:rPr lang="de-DE" baseline="0" dirty="0" err="1"/>
              <a:t>integrated</a:t>
            </a:r>
            <a:r>
              <a:rPr lang="de-DE" baseline="0" dirty="0"/>
              <a:t> </a:t>
            </a:r>
            <a:r>
              <a:rPr lang="de-DE" baseline="0" dirty="0" err="1"/>
              <a:t>moving</a:t>
            </a:r>
            <a:r>
              <a:rPr lang="de-DE" baseline="0" dirty="0"/>
              <a:t> </a:t>
            </a:r>
            <a:r>
              <a:rPr lang="de-DE" baseline="0" dirty="0" err="1"/>
              <a:t>average</a:t>
            </a:r>
            <a:endParaRPr lang="de-DE" dirty="0"/>
          </a:p>
          <a:p>
            <a:r>
              <a:rPr lang="de-DE" dirty="0"/>
              <a:t>Regression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preferred</a:t>
            </a:r>
            <a:r>
              <a:rPr lang="de-DE" baseline="0" dirty="0"/>
              <a:t> </a:t>
            </a:r>
            <a:r>
              <a:rPr lang="de-DE" baseline="0" dirty="0" err="1"/>
              <a:t>over</a:t>
            </a:r>
            <a:r>
              <a:rPr lang="de-DE" baseline="0" dirty="0"/>
              <a:t> </a:t>
            </a:r>
            <a:r>
              <a:rPr lang="de-DE" baseline="0" dirty="0" err="1"/>
              <a:t>classification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dealing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continuous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. </a:t>
            </a:r>
            <a:r>
              <a:rPr lang="de-DE" baseline="0" dirty="0" err="1"/>
              <a:t>Nevertheless</a:t>
            </a:r>
            <a:r>
              <a:rPr lang="de-DE" baseline="0" dirty="0"/>
              <a:t>, </a:t>
            </a:r>
            <a:r>
              <a:rPr lang="de-DE" baseline="0" dirty="0" err="1"/>
              <a:t>classifiers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30min, 1h, 2h, </a:t>
            </a:r>
            <a:r>
              <a:rPr lang="de-DE" baseline="0" dirty="0" err="1"/>
              <a:t>etc</a:t>
            </a:r>
            <a:r>
              <a:rPr lang="de-DE" baseline="0" dirty="0"/>
              <a:t> will also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tried</a:t>
            </a:r>
            <a:r>
              <a:rPr lang="de-DE" baseline="0" dirty="0"/>
              <a:t> out </a:t>
            </a:r>
            <a:r>
              <a:rPr lang="de-DE" baseline="0" dirty="0" err="1"/>
              <a:t>if</a:t>
            </a:r>
            <a:r>
              <a:rPr lang="de-DE" baseline="0" dirty="0"/>
              <a:t> time </a:t>
            </a:r>
            <a:r>
              <a:rPr lang="de-DE" baseline="0" dirty="0" err="1"/>
              <a:t>permits</a:t>
            </a:r>
            <a:r>
              <a:rPr lang="de-DE" baseline="0" dirty="0"/>
              <a:t>, 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perform</a:t>
            </a:r>
            <a:endParaRPr lang="de-DE" baseline="0" dirty="0"/>
          </a:p>
          <a:p>
            <a:r>
              <a:rPr lang="de-DE" dirty="0"/>
              <a:t>- Transferring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PL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neighborhoods</a:t>
            </a:r>
            <a:r>
              <a:rPr lang="de-DE" dirty="0"/>
              <a:t> (</a:t>
            </a:r>
            <a:r>
              <a:rPr lang="de-DE" dirty="0" err="1"/>
              <a:t>schools</a:t>
            </a:r>
            <a:r>
              <a:rPr lang="de-DE" dirty="0"/>
              <a:t>, </a:t>
            </a:r>
            <a:r>
              <a:rPr lang="de-DE" dirty="0" err="1"/>
              <a:t>kindergartens</a:t>
            </a:r>
            <a:r>
              <a:rPr lang="de-DE" dirty="0"/>
              <a:t>, </a:t>
            </a:r>
            <a:r>
              <a:rPr lang="de-DE" dirty="0" err="1"/>
              <a:t>banks</a:t>
            </a:r>
            <a:r>
              <a:rPr lang="de-DE" dirty="0"/>
              <a:t>, </a:t>
            </a:r>
            <a:r>
              <a:rPr lang="de-DE" dirty="0" err="1"/>
              <a:t>supermarkets</a:t>
            </a:r>
            <a:r>
              <a:rPr lang="de-DE" dirty="0"/>
              <a:t>) but also </a:t>
            </a:r>
            <a:r>
              <a:rPr lang="de-DE" dirty="0" err="1"/>
              <a:t>the</a:t>
            </a:r>
            <a:r>
              <a:rPr lang="de-DE" dirty="0"/>
              <a:t> total</a:t>
            </a:r>
            <a:r>
              <a:rPr lang="de-DE" baseline="0" dirty="0"/>
              <a:t> </a:t>
            </a:r>
            <a:r>
              <a:rPr lang="de-DE" baseline="0" dirty="0" err="1"/>
              <a:t>size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PL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82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things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wrong</a:t>
            </a:r>
            <a:endParaRPr lang="de-DE" baseline="0" dirty="0"/>
          </a:p>
          <a:p>
            <a:r>
              <a:rPr lang="de-DE" baseline="0" dirty="0"/>
              <a:t>-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I am </a:t>
            </a:r>
            <a:r>
              <a:rPr lang="de-DE" baseline="0" dirty="0" err="1"/>
              <a:t>counting</a:t>
            </a:r>
            <a:r>
              <a:rPr lang="de-DE" baseline="0" dirty="0"/>
              <a:t> on: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meters</a:t>
            </a:r>
            <a:r>
              <a:rPr lang="de-DE" baseline="0" dirty="0"/>
              <a:t> </a:t>
            </a:r>
            <a:r>
              <a:rPr lang="de-DE" baseline="0" dirty="0" err="1"/>
              <a:t>deliver</a:t>
            </a:r>
            <a:r>
              <a:rPr lang="de-DE" baseline="0" dirty="0"/>
              <a:t> just a </a:t>
            </a:r>
            <a:r>
              <a:rPr lang="de-DE" baseline="0" dirty="0" err="1"/>
              <a:t>few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per </a:t>
            </a:r>
            <a:r>
              <a:rPr lang="de-DE" baseline="0" dirty="0" err="1"/>
              <a:t>day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I will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interpolation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arrive</a:t>
            </a:r>
            <a:r>
              <a:rPr lang="de-DE" baseline="0" dirty="0"/>
              <a:t> at 1h </a:t>
            </a:r>
            <a:r>
              <a:rPr lang="de-DE" baseline="0" dirty="0" err="1"/>
              <a:t>interval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(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ideal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train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); </a:t>
            </a:r>
            <a:r>
              <a:rPr lang="de-DE" baseline="0" dirty="0" err="1"/>
              <a:t>If</a:t>
            </a:r>
            <a:r>
              <a:rPr lang="de-DE" baseline="0" dirty="0"/>
              <a:t> still not </a:t>
            </a:r>
            <a:r>
              <a:rPr lang="de-DE" baseline="0" dirty="0" err="1"/>
              <a:t>enough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, </a:t>
            </a:r>
            <a:r>
              <a:rPr lang="de-DE" baseline="0" dirty="0" err="1"/>
              <a:t>collecting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numbers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occupied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physically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manageble</a:t>
            </a:r>
            <a:r>
              <a:rPr lang="de-DE" baseline="0" dirty="0"/>
              <a:t>; </a:t>
            </a:r>
            <a:r>
              <a:rPr lang="de-DE" baseline="0" dirty="0" err="1"/>
              <a:t>otherwise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back-up</a:t>
            </a:r>
            <a:r>
              <a:rPr lang="de-DE" baseline="0" dirty="0"/>
              <a:t> plan, </a:t>
            </a:r>
            <a:r>
              <a:rPr lang="de-DE" baseline="0" dirty="0" err="1"/>
              <a:t>use</a:t>
            </a:r>
            <a:r>
              <a:rPr lang="de-DE" baseline="0" dirty="0"/>
              <a:t> open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cities</a:t>
            </a:r>
            <a:r>
              <a:rPr lang="de-DE" baseline="0" dirty="0"/>
              <a:t> (Dresden </a:t>
            </a:r>
            <a:r>
              <a:rPr lang="de-DE" baseline="0" dirty="0" err="1"/>
              <a:t>has</a:t>
            </a:r>
            <a:r>
              <a:rPr lang="de-DE" baseline="0" dirty="0"/>
              <a:t> open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)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Other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: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police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; OSM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probably</a:t>
            </a:r>
            <a:r>
              <a:rPr lang="de-DE" baseline="0" dirty="0"/>
              <a:t> will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updated</a:t>
            </a:r>
            <a:r>
              <a:rPr lang="de-DE" baseline="0" dirty="0"/>
              <a:t> </a:t>
            </a:r>
            <a:r>
              <a:rPr lang="de-DE" baseline="0" dirty="0" err="1"/>
              <a:t>immediately</a:t>
            </a:r>
            <a:r>
              <a:rPr lang="de-DE" baseline="0" dirty="0"/>
              <a:t>, so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received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sensors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false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Also, </a:t>
            </a:r>
            <a:r>
              <a:rPr lang="de-DE" baseline="0" dirty="0" err="1"/>
              <a:t>spontaneous</a:t>
            </a:r>
            <a:r>
              <a:rPr lang="de-DE" baseline="0" dirty="0"/>
              <a:t> </a:t>
            </a:r>
            <a:r>
              <a:rPr lang="de-DE" baseline="0" dirty="0" err="1"/>
              <a:t>events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occur</a:t>
            </a:r>
            <a:r>
              <a:rPr lang="de-DE" baseline="0" dirty="0"/>
              <a:t>, like </a:t>
            </a:r>
            <a:r>
              <a:rPr lang="de-DE" baseline="0" dirty="0" err="1"/>
              <a:t>demonstrations</a:t>
            </a:r>
            <a:r>
              <a:rPr lang="de-DE" baseline="0" dirty="0"/>
              <a:t>,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fires</a:t>
            </a:r>
            <a:r>
              <a:rPr lang="de-DE" baseline="0" dirty="0"/>
              <a:t>, </a:t>
            </a:r>
            <a:r>
              <a:rPr lang="de-DE" baseline="0" dirty="0" err="1"/>
              <a:t>etc</a:t>
            </a:r>
            <a:r>
              <a:rPr lang="de-DE" baseline="0" dirty="0"/>
              <a:t> –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delivered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affect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endParaRPr lang="de-DE" baseline="0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927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Evaluation will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features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checked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 rate </a:t>
            </a:r>
            <a:r>
              <a:rPr lang="de-DE" dirty="0" err="1"/>
              <a:t>changes</a:t>
            </a:r>
            <a:r>
              <a:rPr lang="de-DE" dirty="0"/>
              <a:t>; </a:t>
            </a:r>
            <a:r>
              <a:rPr lang="de-DE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were</a:t>
            </a:r>
            <a:r>
              <a:rPr lang="de-DE" baseline="0" dirty="0"/>
              <a:t> </a:t>
            </a:r>
            <a:r>
              <a:rPr lang="de-DE" baseline="0" dirty="0" err="1"/>
              <a:t>selected</a:t>
            </a:r>
            <a:r>
              <a:rPr lang="de-DE" baseline="0" dirty="0"/>
              <a:t> </a:t>
            </a:r>
            <a:r>
              <a:rPr lang="de-DE" baseline="0" dirty="0" err="1"/>
              <a:t>mainly</a:t>
            </a:r>
            <a:r>
              <a:rPr lang="de-DE" baseline="0" dirty="0"/>
              <a:t> on </a:t>
            </a:r>
            <a:r>
              <a:rPr lang="de-DE" baseline="0" dirty="0" err="1"/>
              <a:t>guided</a:t>
            </a:r>
            <a:r>
              <a:rPr lang="de-DE" baseline="0" dirty="0"/>
              <a:t> </a:t>
            </a:r>
            <a:r>
              <a:rPr lang="de-DE" baseline="0" dirty="0" err="1"/>
              <a:t>intuition</a:t>
            </a:r>
            <a:r>
              <a:rPr lang="de-DE" baseline="0" dirty="0"/>
              <a:t>, </a:t>
            </a:r>
            <a:r>
              <a:rPr lang="de-DE" baseline="0" dirty="0" err="1"/>
              <a:t>this</a:t>
            </a:r>
            <a:r>
              <a:rPr lang="de-DE" baseline="0" dirty="0"/>
              <a:t> will </a:t>
            </a:r>
            <a:r>
              <a:rPr lang="de-DE" baseline="0" dirty="0" err="1"/>
              <a:t>prove</a:t>
            </a:r>
            <a:r>
              <a:rPr lang="de-DE" baseline="0" dirty="0"/>
              <a:t> </a:t>
            </a:r>
            <a:r>
              <a:rPr lang="de-DE" baseline="0" dirty="0" err="1"/>
              <a:t>whether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indeed</a:t>
            </a:r>
            <a:r>
              <a:rPr lang="de-DE" baseline="0" dirty="0"/>
              <a:t> </a:t>
            </a:r>
            <a:r>
              <a:rPr lang="de-DE" baseline="0" dirty="0" err="1"/>
              <a:t>contribute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better</a:t>
            </a:r>
            <a:r>
              <a:rPr lang="de-DE" baseline="0" dirty="0"/>
              <a:t> </a:t>
            </a:r>
            <a:r>
              <a:rPr lang="de-DE" baseline="0" dirty="0" err="1"/>
              <a:t>result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Parking</a:t>
            </a:r>
            <a:r>
              <a:rPr lang="de-DE" baseline="0" dirty="0"/>
              <a:t> Locations </a:t>
            </a:r>
            <a:r>
              <a:rPr lang="de-DE" baseline="0" dirty="0" err="1"/>
              <a:t>groups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trivial; so </a:t>
            </a:r>
            <a:r>
              <a:rPr lang="de-DE" baseline="0" dirty="0" err="1"/>
              <a:t>verifying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spots</a:t>
            </a:r>
            <a:r>
              <a:rPr lang="de-DE" baseline="0" dirty="0"/>
              <a:t> </a:t>
            </a:r>
            <a:r>
              <a:rPr lang="de-DE" baseline="0" dirty="0" err="1"/>
              <a:t>belong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;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heat</a:t>
            </a:r>
            <a:r>
              <a:rPr lang="de-DE" baseline="0" dirty="0"/>
              <a:t> </a:t>
            </a:r>
            <a:r>
              <a:rPr lang="de-DE" baseline="0" dirty="0" err="1"/>
              <a:t>maps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whether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</a:t>
            </a:r>
            <a:r>
              <a:rPr lang="de-DE" baseline="0" dirty="0" err="1"/>
              <a:t>reflect</a:t>
            </a:r>
            <a:r>
              <a:rPr lang="de-DE" baseline="0" dirty="0"/>
              <a:t> </a:t>
            </a:r>
            <a:r>
              <a:rPr lang="de-DE" baseline="0" dirty="0" err="1"/>
              <a:t>cluster</a:t>
            </a:r>
            <a:r>
              <a:rPr lang="de-DE" baseline="0" dirty="0"/>
              <a:t> </a:t>
            </a:r>
            <a:r>
              <a:rPr lang="de-DE" baseline="0" dirty="0" err="1"/>
              <a:t>separation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course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predicted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checked</a:t>
            </a:r>
            <a:r>
              <a:rPr lang="de-DE" baseline="0" dirty="0"/>
              <a:t> </a:t>
            </a:r>
            <a:r>
              <a:rPr lang="de-DE" baseline="0" dirty="0" err="1"/>
              <a:t>against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real </a:t>
            </a:r>
            <a:r>
              <a:rPr lang="de-DE" baseline="0" dirty="0" err="1"/>
              <a:t>value</a:t>
            </a:r>
            <a:r>
              <a:rPr lang="de-DE" baseline="0" dirty="0"/>
              <a:t> -&gt;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try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find </a:t>
            </a:r>
            <a:r>
              <a:rPr lang="de-DE" baseline="0" dirty="0" err="1"/>
              <a:t>factors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account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deltas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interatevely</a:t>
            </a:r>
            <a:r>
              <a:rPr lang="de-DE" baseline="0" dirty="0"/>
              <a:t> </a:t>
            </a:r>
            <a:r>
              <a:rPr lang="de-DE" baseline="0" dirty="0" err="1"/>
              <a:t>improve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Extracting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Profiles</a:t>
            </a:r>
            <a:r>
              <a:rPr lang="de-DE" baseline="0" dirty="0"/>
              <a:t>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nice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detect</a:t>
            </a:r>
            <a:r>
              <a:rPr lang="de-DE" baseline="0" dirty="0"/>
              <a:t>: „</a:t>
            </a:r>
            <a:r>
              <a:rPr lang="de-DE" baseline="0" dirty="0" err="1"/>
              <a:t>office</a:t>
            </a:r>
            <a:r>
              <a:rPr lang="de-DE" baseline="0" dirty="0"/>
              <a:t> </a:t>
            </a:r>
            <a:r>
              <a:rPr lang="de-DE" baseline="0" dirty="0" err="1"/>
              <a:t>worker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arrives</a:t>
            </a:r>
            <a:r>
              <a:rPr lang="de-DE" baseline="0" dirty="0"/>
              <a:t> at </a:t>
            </a:r>
            <a:r>
              <a:rPr lang="de-DE" baseline="0" dirty="0" err="1"/>
              <a:t>work</a:t>
            </a:r>
            <a:r>
              <a:rPr lang="de-DE" baseline="0" dirty="0"/>
              <a:t> at 8am, </a:t>
            </a:r>
            <a:r>
              <a:rPr lang="de-DE" baseline="0" dirty="0" err="1"/>
              <a:t>leaves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lunch break </a:t>
            </a:r>
            <a:r>
              <a:rPr lang="de-DE" baseline="0" dirty="0" err="1"/>
              <a:t>between</a:t>
            </a:r>
            <a:r>
              <a:rPr lang="de-DE" baseline="0" dirty="0"/>
              <a:t> 12 </a:t>
            </a:r>
            <a:r>
              <a:rPr lang="de-DE" baseline="0" dirty="0" err="1"/>
              <a:t>and</a:t>
            </a:r>
            <a:r>
              <a:rPr lang="de-DE" baseline="0" dirty="0"/>
              <a:t> 1,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leaves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r>
              <a:rPr lang="de-DE" baseline="0" dirty="0"/>
              <a:t> at 5“ </a:t>
            </a:r>
            <a:r>
              <a:rPr lang="de-DE" baseline="0" dirty="0" err="1"/>
              <a:t>or</a:t>
            </a:r>
            <a:r>
              <a:rPr lang="de-DE" baseline="0" dirty="0"/>
              <a:t> „</a:t>
            </a:r>
            <a:r>
              <a:rPr lang="de-DE" baseline="0" dirty="0" err="1"/>
              <a:t>parents</a:t>
            </a:r>
            <a:r>
              <a:rPr lang="de-DE" baseline="0" dirty="0"/>
              <a:t> </a:t>
            </a:r>
            <a:r>
              <a:rPr lang="de-DE" baseline="0" dirty="0" err="1"/>
              <a:t>driving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kids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school</a:t>
            </a:r>
            <a:r>
              <a:rPr lang="de-DE" baseline="0" dirty="0"/>
              <a:t> at 8am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coming</a:t>
            </a:r>
            <a:r>
              <a:rPr lang="de-DE" baseline="0" dirty="0"/>
              <a:t> back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 at 1pm“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037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20 </a:t>
            </a:r>
            <a:r>
              <a:rPr lang="de-DE" dirty="0" err="1"/>
              <a:t>or</a:t>
            </a:r>
            <a:r>
              <a:rPr lang="de-DE" dirty="0"/>
              <a:t> so </a:t>
            </a:r>
            <a:r>
              <a:rPr lang="de-DE" dirty="0" err="1"/>
              <a:t>papers</a:t>
            </a:r>
            <a:r>
              <a:rPr lang="de-DE" dirty="0"/>
              <a:t>; </a:t>
            </a:r>
            <a:r>
              <a:rPr lang="de-DE" dirty="0" err="1"/>
              <a:t>the</a:t>
            </a:r>
            <a:r>
              <a:rPr lang="de-DE" dirty="0"/>
              <a:t> design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in </a:t>
            </a: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proposal</a:t>
            </a:r>
            <a:r>
              <a:rPr lang="de-DE" baseline="0" dirty="0"/>
              <a:t>, </a:t>
            </a:r>
            <a:r>
              <a:rPr lang="de-DE" baseline="0" dirty="0" err="1"/>
              <a:t>although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details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follow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I </a:t>
            </a:r>
            <a:r>
              <a:rPr lang="de-DE" baseline="0" dirty="0" err="1"/>
              <a:t>would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starting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implementation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away</a:t>
            </a:r>
            <a:r>
              <a:rPr lang="de-DE" baseline="0" dirty="0"/>
              <a:t> –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write</a:t>
            </a:r>
            <a:r>
              <a:rPr lang="de-DE" baseline="0" dirty="0"/>
              <a:t> an </a:t>
            </a:r>
            <a:r>
              <a:rPr lang="de-DE" baseline="0" dirty="0" err="1"/>
              <a:t>application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extensible,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further</a:t>
            </a:r>
            <a:r>
              <a:rPr lang="de-DE" baseline="0" dirty="0"/>
              <a:t> </a:t>
            </a:r>
            <a:r>
              <a:rPr lang="de-DE" baseline="0" dirty="0" err="1"/>
              <a:t>developed</a:t>
            </a:r>
            <a:r>
              <a:rPr lang="de-DE" baseline="0" dirty="0"/>
              <a:t> </a:t>
            </a:r>
            <a:r>
              <a:rPr lang="de-DE" baseline="0" dirty="0" err="1"/>
              <a:t>beyond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thesis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evaluation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attention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deserves</a:t>
            </a:r>
            <a:r>
              <a:rPr lang="de-DE" baseline="0" dirty="0"/>
              <a:t>;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already</a:t>
            </a:r>
            <a:r>
              <a:rPr lang="de-DE" baseline="0" dirty="0"/>
              <a:t> </a:t>
            </a:r>
            <a:r>
              <a:rPr lang="de-DE" baseline="0" dirty="0" err="1"/>
              <a:t>helps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I </a:t>
            </a:r>
            <a:r>
              <a:rPr lang="de-DE" baseline="0" dirty="0" err="1"/>
              <a:t>have</a:t>
            </a:r>
            <a:r>
              <a:rPr lang="de-DE" baseline="0" dirty="0"/>
              <a:t> an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look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 in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papers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rich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findings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case</a:t>
            </a:r>
            <a:r>
              <a:rPr lang="de-DE" dirty="0"/>
              <a:t> I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time,</a:t>
            </a:r>
            <a:r>
              <a:rPr lang="de-DE" baseline="0" dirty="0"/>
              <a:t> I </a:t>
            </a:r>
            <a:r>
              <a:rPr lang="de-DE" baseline="0" dirty="0" err="1"/>
              <a:t>have</a:t>
            </a:r>
            <a:r>
              <a:rPr lang="de-DE" baseline="0" dirty="0"/>
              <a:t> a 1 </a:t>
            </a:r>
            <a:r>
              <a:rPr lang="de-DE" baseline="0" dirty="0" err="1"/>
              <a:t>week</a:t>
            </a:r>
            <a:r>
              <a:rPr lang="de-DE" baseline="0" dirty="0"/>
              <a:t> </a:t>
            </a:r>
            <a:r>
              <a:rPr lang="de-DE" baseline="0" dirty="0" err="1"/>
              <a:t>buffer</a:t>
            </a:r>
            <a:r>
              <a:rPr lang="de-DE" baseline="0" dirty="0"/>
              <a:t>;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implementation</a:t>
            </a:r>
            <a:r>
              <a:rPr lang="de-DE" baseline="0" dirty="0"/>
              <a:t> will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cut</a:t>
            </a:r>
            <a:r>
              <a:rPr lang="de-DE" baseline="0" dirty="0"/>
              <a:t> </a:t>
            </a:r>
            <a:r>
              <a:rPr lang="de-DE" baseline="0" dirty="0" err="1"/>
              <a:t>straight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point</a:t>
            </a:r>
            <a:r>
              <a:rPr lang="de-DE" baseline="0" dirty="0"/>
              <a:t>, in </a:t>
            </a:r>
            <a:r>
              <a:rPr lang="de-DE" baseline="0" dirty="0" err="1"/>
              <a:t>case</a:t>
            </a:r>
            <a:r>
              <a:rPr lang="de-DE" baseline="0" dirty="0"/>
              <a:t> I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lagging</a:t>
            </a:r>
            <a:r>
              <a:rPr lang="de-DE" baseline="0" dirty="0"/>
              <a:t> </a:t>
            </a:r>
            <a:r>
              <a:rPr lang="de-DE" baseline="0" dirty="0" err="1"/>
              <a:t>behind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4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Attempting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help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providing</a:t>
            </a:r>
            <a:r>
              <a:rPr lang="de-DE" baseline="0" dirty="0"/>
              <a:t> </a:t>
            </a:r>
            <a:r>
              <a:rPr lang="de-DE" baseline="0" dirty="0" err="1"/>
              <a:t>them</a:t>
            </a:r>
            <a:r>
              <a:rPr lang="de-DE" baseline="0" dirty="0"/>
              <a:t> live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. The </a:t>
            </a:r>
            <a:r>
              <a:rPr lang="de-DE" baseline="0" dirty="0" err="1"/>
              <a:t>core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application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however</a:t>
            </a:r>
            <a:r>
              <a:rPr lang="de-DE" baseline="0" dirty="0"/>
              <a:t> </a:t>
            </a:r>
            <a:r>
              <a:rPr lang="de-DE" baseline="0" dirty="0" err="1"/>
              <a:t>providing</a:t>
            </a:r>
            <a:r>
              <a:rPr lang="de-DE" baseline="0" dirty="0"/>
              <a:t> </a:t>
            </a:r>
            <a:r>
              <a:rPr lang="de-DE" baseline="0" dirty="0" err="1"/>
              <a:t>predicted</a:t>
            </a:r>
            <a:r>
              <a:rPr lang="de-DE" baseline="0" dirty="0"/>
              <a:t> </a:t>
            </a:r>
            <a:r>
              <a:rPr lang="de-DE" baseline="0" dirty="0" err="1"/>
              <a:t>rates</a:t>
            </a:r>
            <a:r>
              <a:rPr lang="de-DE" baseline="0" dirty="0"/>
              <a:t>,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allows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drivers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plan </a:t>
            </a:r>
            <a:r>
              <a:rPr lang="de-DE" baseline="0" dirty="0" err="1"/>
              <a:t>ahead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drive</a:t>
            </a:r>
            <a:r>
              <a:rPr lang="de-DE" baseline="0" dirty="0"/>
              <a:t> </a:t>
            </a:r>
            <a:r>
              <a:rPr lang="de-DE" baseline="0" dirty="0" err="1"/>
              <a:t>directly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parking</a:t>
            </a:r>
            <a:r>
              <a:rPr lang="de-DE" baseline="0" dirty="0"/>
              <a:t> </a:t>
            </a:r>
            <a:r>
              <a:rPr lang="de-DE" baseline="0" dirty="0" err="1"/>
              <a:t>spot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/>
              <a:t> The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heterogeneous</a:t>
            </a:r>
            <a:r>
              <a:rPr lang="de-DE" baseline="0" dirty="0"/>
              <a:t>, </a:t>
            </a:r>
            <a:r>
              <a:rPr lang="de-DE" baseline="0" dirty="0" err="1"/>
              <a:t>possily</a:t>
            </a:r>
            <a:r>
              <a:rPr lang="de-DE" baseline="0" dirty="0"/>
              <a:t> </a:t>
            </a:r>
            <a:r>
              <a:rPr lang="de-DE" baseline="0" dirty="0" err="1"/>
              <a:t>even</a:t>
            </a:r>
            <a:r>
              <a:rPr lang="de-DE" baseline="0" dirty="0"/>
              <a:t> redundant (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cross</a:t>
            </a:r>
            <a:r>
              <a:rPr lang="de-DE" baseline="0" dirty="0"/>
              <a:t>-validation. </a:t>
            </a:r>
            <a:r>
              <a:rPr lang="de-DE" baseline="0" dirty="0" err="1"/>
              <a:t>Ideally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sources</a:t>
            </a:r>
            <a:r>
              <a:rPr lang="de-DE" baseline="0" dirty="0"/>
              <a:t> will </a:t>
            </a:r>
            <a:r>
              <a:rPr lang="de-DE" baseline="0" dirty="0" err="1"/>
              <a:t>complement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up</a:t>
            </a:r>
            <a:r>
              <a:rPr lang="de-DE" baseline="0" dirty="0"/>
              <a:t> a </a:t>
            </a:r>
            <a:r>
              <a:rPr lang="de-DE" baseline="0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picture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baseline="0" dirty="0" err="1"/>
              <a:t>Use</a:t>
            </a:r>
            <a:r>
              <a:rPr lang="de-DE" baseline="0" dirty="0"/>
              <a:t> </a:t>
            </a:r>
            <a:r>
              <a:rPr lang="de-DE" baseline="0" dirty="0" err="1"/>
              <a:t>Machine</a:t>
            </a:r>
            <a:r>
              <a:rPr lang="de-DE" baseline="0" dirty="0"/>
              <a:t> Learning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prediction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satisfying</a:t>
            </a:r>
            <a:r>
              <a:rPr lang="de-DE" baseline="0" dirty="0"/>
              <a:t> </a:t>
            </a:r>
            <a:r>
              <a:rPr lang="de-DE" baseline="0" dirty="0" err="1"/>
              <a:t>results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been</a:t>
            </a:r>
            <a:r>
              <a:rPr lang="de-DE" baseline="0" dirty="0"/>
              <a:t> </a:t>
            </a:r>
            <a:r>
              <a:rPr lang="de-DE" baseline="0" dirty="0" err="1"/>
              <a:t>reached</a:t>
            </a:r>
            <a:r>
              <a:rPr lang="de-DE" baseline="0" dirty="0"/>
              <a:t> (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hope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),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move</a:t>
            </a:r>
            <a:r>
              <a:rPr lang="de-DE" baseline="0" dirty="0"/>
              <a:t> on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areas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available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adapts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accordingly</a:t>
            </a:r>
            <a:endParaRPr lang="de-DE" baseline="0" dirty="0"/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back-end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a mobile </a:t>
            </a:r>
            <a:r>
              <a:rPr lang="de-DE" baseline="0" dirty="0" err="1"/>
              <a:t>app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complement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current</a:t>
            </a:r>
            <a:r>
              <a:rPr lang="de-DE" baseline="0" dirty="0"/>
              <a:t> </a:t>
            </a:r>
            <a:r>
              <a:rPr lang="de-DE" baseline="0" dirty="0" err="1"/>
              <a:t>car</a:t>
            </a:r>
            <a:r>
              <a:rPr lang="de-DE" baseline="0" dirty="0"/>
              <a:t> </a:t>
            </a:r>
            <a:r>
              <a:rPr lang="de-DE" baseline="0" dirty="0" err="1"/>
              <a:t>navigation</a:t>
            </a:r>
            <a:r>
              <a:rPr lang="de-DE" baseline="0" dirty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71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2" name="Picture 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14" name="Picture 13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21751" y="643413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30074"/>
            <a:ext cx="9144000" cy="5279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10" name="Rectangle 3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Picture 10" descr="rwth_comsys_bild_cmyk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dirty="0">
              <a:latin typeface="Arial"/>
              <a:ea typeface="Arial"/>
              <a:cs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Name(s) of author(s)</a:t>
            </a:r>
          </a:p>
        </p:txBody>
      </p:sp>
      <p:pic>
        <p:nvPicPr>
          <p:cNvPr id="12" name="Picture 11" descr="rwth_comsys_bild_cmyk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89" r:id="rId5"/>
    <p:sldLayoutId id="2147483990" r:id="rId6"/>
    <p:sldLayoutId id="2147483991" r:id="rId7"/>
    <p:sldLayoutId id="2147483997" r:id="rId8"/>
    <p:sldLayoutId id="2147483996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"/>
          <a:ea typeface="Arial"/>
          <a:cs typeface="Arial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"/>
          <a:ea typeface="Arial"/>
          <a:cs typeface="Arial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/>
          <a:ea typeface="Arial"/>
          <a:cs typeface="Arial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/>
          <a:ea typeface="Arial"/>
          <a:cs typeface="Arial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/>
          <a:ea typeface="Arial"/>
          <a:cs typeface="Arial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Andrei Ionita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418F"/>
              </a:buClr>
              <a:defRPr/>
            </a:pP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Supervisors: </a:t>
            </a:r>
            <a:r>
              <a:rPr lang="de-DE" sz="2200" kern="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André Pomp (IMA), </a:t>
            </a:r>
            <a:r>
              <a:rPr lang="de-DE" sz="2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Jó</a:t>
            </a: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DE" sz="2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Agila</a:t>
            </a: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Bitsch Link</a:t>
            </a:r>
            <a:endParaRPr lang="de-DE" sz="2200" kern="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85750" y="1098772"/>
            <a:ext cx="8429625" cy="1873189"/>
          </a:xfrm>
        </p:spPr>
        <p:txBody>
          <a:bodyPr/>
          <a:lstStyle/>
          <a:p>
            <a:pPr algn="ctr"/>
            <a:r>
              <a:rPr lang="en-US" sz="3200" dirty="0">
                <a:ea typeface="Arial Unicode MS" pitchFamily="34" charset="-128"/>
              </a:rPr>
              <a:t>  Predicting Free Parking Spots using     </a:t>
            </a:r>
            <a:br>
              <a:rPr lang="en-US" sz="3200" dirty="0">
                <a:ea typeface="Arial Unicode MS" pitchFamily="34" charset="-128"/>
              </a:rPr>
            </a:br>
            <a:r>
              <a:rPr lang="en-US" sz="3200" dirty="0">
                <a:ea typeface="Arial Unicode MS" pitchFamily="34" charset="-128"/>
              </a:rPr>
              <a:t> Data Analytics and Machine Learning</a:t>
            </a:r>
            <a:r>
              <a:rPr lang="en-US" sz="3600" dirty="0">
                <a:ea typeface="Arial Unicode MS" pitchFamily="34" charset="-128"/>
              </a:rPr>
              <a:t>                       +                  +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5" y="2284729"/>
            <a:ext cx="981362" cy="98136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70" y="2264345"/>
            <a:ext cx="1130784" cy="1001746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48" y="2226389"/>
            <a:ext cx="1679868" cy="1039702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Aachen / Master Initial Talk, </a:t>
            </a:r>
            <a:r>
              <a:rPr lang="de-DE" sz="16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December</a:t>
            </a: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2016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Backup: Model Construction</a:t>
            </a:r>
          </a:p>
        </p:txBody>
      </p: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103240"/>
              </p:ext>
            </p:extLst>
          </p:nvPr>
        </p:nvGraphicFramePr>
        <p:xfrm>
          <a:off x="638177" y="1396999"/>
          <a:ext cx="8020044" cy="2926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073">
                  <a:extLst>
                    <a:ext uri="{9D8B030D-6E8A-4147-A177-3AD203B41FA5}">
                      <a16:colId xmlns:a16="http://schemas.microsoft.com/office/drawing/2014/main" val="158722485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73731210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112863468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94172003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130258995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766754594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1276457601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169706072"/>
                    </a:ext>
                  </a:extLst>
                </a:gridCol>
                <a:gridCol w="704846">
                  <a:extLst>
                    <a:ext uri="{9D8B030D-6E8A-4147-A177-3AD203B41FA5}">
                      <a16:colId xmlns:a16="http://schemas.microsoft.com/office/drawing/2014/main" val="4070438407"/>
                    </a:ext>
                  </a:extLst>
                </a:gridCol>
              </a:tblGrid>
              <a:tr h="1006503">
                <a:tc>
                  <a:txBody>
                    <a:bodyPr/>
                    <a:lstStyle/>
                    <a:p>
                      <a:r>
                        <a:rPr lang="de-DE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Weather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Now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+30m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+ 1h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92227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01/06/2017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none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074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02/06/2017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18:30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no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460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de-DE" sz="1600" dirty="0"/>
                        <a:t>0306/2017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small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rgbClr val="00B050"/>
                          </a:solidFill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043388"/>
                  </a:ext>
                </a:extLst>
              </a:tr>
            </a:tbl>
          </a:graphicData>
        </a:graphic>
      </p:graphicFrame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713" y="2500110"/>
            <a:ext cx="471488" cy="47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33" y="3186643"/>
            <a:ext cx="447048" cy="322725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7" y="3783873"/>
            <a:ext cx="461563" cy="43875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0876268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</p:spPr>
        <p:txBody>
          <a:bodyPr/>
          <a:lstStyle/>
          <a:p>
            <a:r>
              <a:rPr lang="de-DE" dirty="0"/>
              <a:t>Back-up: </a:t>
            </a:r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11" name="Inhaltsplatzhalter 2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/>
          <a:p>
            <a:r>
              <a:rPr lang="de-DE" dirty="0"/>
              <a:t>Focus on </a:t>
            </a:r>
            <a:r>
              <a:rPr lang="de-DE" dirty="0" err="1"/>
              <a:t>hardware</a:t>
            </a:r>
            <a:endParaRPr lang="de-DE" dirty="0"/>
          </a:p>
          <a:p>
            <a:pPr lvl="1"/>
            <a:r>
              <a:rPr lang="de-DE" dirty="0"/>
              <a:t>Sensors in </a:t>
            </a:r>
            <a:r>
              <a:rPr lang="de-DE" dirty="0" err="1"/>
              <a:t>cars</a:t>
            </a:r>
            <a:endParaRPr lang="de-DE" dirty="0"/>
          </a:p>
          <a:p>
            <a:pPr lvl="1"/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Focus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source</a:t>
            </a:r>
            <a:endParaRPr lang="de-DE" dirty="0"/>
          </a:p>
          <a:p>
            <a:pPr lvl="1"/>
            <a:r>
              <a:rPr lang="de-DE" dirty="0" err="1"/>
              <a:t>Insufficient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On-Site </a:t>
            </a:r>
            <a:r>
              <a:rPr lang="de-DE" dirty="0" err="1"/>
              <a:t>collection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inexact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00050"/>
            <a:r>
              <a:rPr lang="de-DE" dirty="0"/>
              <a:t>Focus on </a:t>
            </a:r>
            <a:r>
              <a:rPr lang="de-DE" dirty="0" err="1"/>
              <a:t>sites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supply</a:t>
            </a:r>
            <a:endParaRPr lang="de-DE" dirty="0"/>
          </a:p>
          <a:p>
            <a:pPr marL="800100" lvl="1"/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attempts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extrapolate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800100"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020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Motivation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Problem: Finding a parking spot takes a long 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pollutes the environment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causes unnecessary traffic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Ideal: Information about nearby parking occupancy rates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Real-time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Before departure!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Starting points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Recurring patterns in parking occupancy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Detect influencing factors in parking landscape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39" y="906163"/>
            <a:ext cx="1447799" cy="1447799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24" y="4398716"/>
            <a:ext cx="2564189" cy="154488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Develop application for parking queries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Vision: back-end for in-car mobile apps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Simple query: return nearby locations with free spots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Build machine learning models for forecasting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current free spots + contextual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Events, Weather, Traffic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Transfer models to locations with less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similar parking providers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Schools, Offices, Restaurants, etc.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22" y="842894"/>
            <a:ext cx="1990719" cy="1709422"/>
          </a:xfrm>
          <a:prstGeom prst="rect">
            <a:avLst/>
          </a:prstGeom>
        </p:spPr>
      </p:pic>
      <p:sp>
        <p:nvSpPr>
          <p:cNvPr id="10" name="Sprechblase: rechteckig 9"/>
          <p:cNvSpPr/>
          <p:nvPr/>
        </p:nvSpPr>
        <p:spPr bwMode="auto">
          <a:xfrm>
            <a:off x="7300155" y="4300104"/>
            <a:ext cx="470607" cy="405540"/>
          </a:xfrm>
          <a:prstGeom prst="wedge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78%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Gerader Verbinder 10"/>
          <p:cNvCxnSpPr/>
          <p:nvPr/>
        </p:nvCxnSpPr>
        <p:spPr bwMode="auto">
          <a:xfrm>
            <a:off x="7139787" y="4603503"/>
            <a:ext cx="0" cy="1697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 bwMode="auto">
          <a:xfrm>
            <a:off x="6719064" y="4851011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7" y="4882217"/>
            <a:ext cx="247787" cy="249450"/>
          </a:xfrm>
          <a:prstGeom prst="rect">
            <a:avLst/>
          </a:prstGeom>
        </p:spPr>
      </p:pic>
      <p:cxnSp>
        <p:nvCxnSpPr>
          <p:cNvPr id="14" name="Gerader Verbinder 13"/>
          <p:cNvCxnSpPr/>
          <p:nvPr/>
        </p:nvCxnSpPr>
        <p:spPr bwMode="auto">
          <a:xfrm>
            <a:off x="6682892" y="5139209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r Verbinder 14"/>
          <p:cNvCxnSpPr/>
          <p:nvPr/>
        </p:nvCxnSpPr>
        <p:spPr bwMode="auto">
          <a:xfrm>
            <a:off x="6682892" y="5432293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r Verbinder 15"/>
          <p:cNvCxnSpPr/>
          <p:nvPr/>
        </p:nvCxnSpPr>
        <p:spPr bwMode="auto">
          <a:xfrm>
            <a:off x="6682892" y="5763088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r Verbinder 16"/>
          <p:cNvCxnSpPr/>
          <p:nvPr/>
        </p:nvCxnSpPr>
        <p:spPr bwMode="auto">
          <a:xfrm>
            <a:off x="6695858" y="6093879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feld 18"/>
          <p:cNvSpPr txBox="1"/>
          <p:nvPr/>
        </p:nvSpPr>
        <p:spPr>
          <a:xfrm>
            <a:off x="6719064" y="5113475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6704414" y="5447540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6711739" y="5770710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1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25" name="Sprechblase: rechteckig 24"/>
          <p:cNvSpPr/>
          <p:nvPr/>
        </p:nvSpPr>
        <p:spPr bwMode="auto">
          <a:xfrm>
            <a:off x="8509534" y="4301946"/>
            <a:ext cx="470607" cy="405540"/>
          </a:xfrm>
          <a:prstGeom prst="wedge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kumimoji="0" lang="de-D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Gerader Verbinder 28"/>
          <p:cNvCxnSpPr/>
          <p:nvPr/>
        </p:nvCxnSpPr>
        <p:spPr bwMode="auto">
          <a:xfrm>
            <a:off x="8375973" y="4632078"/>
            <a:ext cx="0" cy="16978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7987619" y="4850466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7972969" y="5147369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996919" y="5438849"/>
            <a:ext cx="483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P</a:t>
            </a:r>
            <a:r>
              <a:rPr lang="de-DE" sz="1600" baseline="-25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2</a:t>
            </a:r>
            <a:endParaRPr lang="de-DE" sz="2000" baseline="-25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Verdana" panose="020B0604030504040204" pitchFamily="34" charset="0"/>
              <a:cs typeface="Courier New" panose="02070309020205020404" pitchFamily="49" charset="0"/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52" y="5812477"/>
            <a:ext cx="247787" cy="249450"/>
          </a:xfrm>
          <a:prstGeom prst="rect">
            <a:avLst/>
          </a:prstGeom>
        </p:spPr>
      </p:pic>
      <p:cxnSp>
        <p:nvCxnSpPr>
          <p:cNvPr id="34" name="Gerader Verbinder 33"/>
          <p:cNvCxnSpPr/>
          <p:nvPr/>
        </p:nvCxnSpPr>
        <p:spPr bwMode="auto">
          <a:xfrm>
            <a:off x="8010155" y="4851010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Gerader Verbinder 34"/>
          <p:cNvCxnSpPr/>
          <p:nvPr/>
        </p:nvCxnSpPr>
        <p:spPr bwMode="auto">
          <a:xfrm>
            <a:off x="8019086" y="5154592"/>
            <a:ext cx="571500" cy="9226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Gerader Verbinder 35"/>
          <p:cNvCxnSpPr/>
          <p:nvPr/>
        </p:nvCxnSpPr>
        <p:spPr bwMode="auto">
          <a:xfrm>
            <a:off x="8057106" y="5452443"/>
            <a:ext cx="571500" cy="2784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Gerader Verbinder 36"/>
          <p:cNvCxnSpPr/>
          <p:nvPr/>
        </p:nvCxnSpPr>
        <p:spPr bwMode="auto">
          <a:xfrm>
            <a:off x="8040461" y="5759906"/>
            <a:ext cx="571500" cy="9523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Gerader Verbinder 37"/>
          <p:cNvCxnSpPr/>
          <p:nvPr/>
        </p:nvCxnSpPr>
        <p:spPr bwMode="auto">
          <a:xfrm>
            <a:off x="8057106" y="6099578"/>
            <a:ext cx="571500" cy="6739"/>
          </a:xfrm>
          <a:prstGeom prst="line">
            <a:avLst/>
          </a:prstGeom>
          <a:solidFill>
            <a:srgbClr val="EAEA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4174416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 animBg="1"/>
      <p:bldP spid="19" grpId="0"/>
      <p:bldP spid="21" grpId="0"/>
      <p:bldP spid="22" grpId="0"/>
      <p:bldP spid="25" grpId="0" animBg="1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Approach (1/2)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parking spots on the map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/>
              <a:t>Used data sources</a:t>
            </a:r>
          </a:p>
          <a:p>
            <a:pPr lvl="1"/>
            <a:r>
              <a:rPr lang="en-US" dirty="0"/>
              <a:t>Sensors</a:t>
            </a:r>
          </a:p>
          <a:p>
            <a:pPr lvl="2"/>
            <a:r>
              <a:rPr lang="en-US" dirty="0"/>
              <a:t>Monitor parking spot changes</a:t>
            </a:r>
          </a:p>
          <a:p>
            <a:pPr lvl="1"/>
            <a:r>
              <a:rPr lang="en-US" dirty="0"/>
              <a:t>Parking Meters (City of Aachen)</a:t>
            </a:r>
          </a:p>
          <a:p>
            <a:pPr lvl="2"/>
            <a:r>
              <a:rPr lang="en-US" dirty="0"/>
              <a:t>Historical data</a:t>
            </a:r>
          </a:p>
          <a:p>
            <a:pPr lvl="1"/>
            <a:r>
              <a:rPr lang="en-US" dirty="0"/>
              <a:t>Car Parks, Concerts, Weather, Traffic</a:t>
            </a:r>
          </a:p>
          <a:p>
            <a:pPr lvl="2"/>
            <a:r>
              <a:rPr lang="en-US" dirty="0"/>
              <a:t>Public available online</a:t>
            </a:r>
          </a:p>
          <a:p>
            <a:pPr lvl="2"/>
            <a:endParaRPr lang="en-US" dirty="0"/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 engineer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Cluster parking spots into parking locations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Associate events to PLs using (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lat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, 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lon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) 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273" y="769938"/>
            <a:ext cx="963612" cy="963612"/>
          </a:xfrm>
          <a:prstGeom prst="rect">
            <a:avLst/>
          </a:prstGeom>
        </p:spPr>
      </p:pic>
      <p:pic>
        <p:nvPicPr>
          <p:cNvPr id="44" name="Grafik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5" y="2253962"/>
            <a:ext cx="1666877" cy="1476663"/>
          </a:xfrm>
          <a:prstGeom prst="rect">
            <a:avLst/>
          </a:prstGeom>
        </p:spPr>
      </p:pic>
      <p:pic>
        <p:nvPicPr>
          <p:cNvPr id="45" name="Grafik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5" y="4600574"/>
            <a:ext cx="1733551" cy="17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03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</p:spPr>
        <p:txBody>
          <a:bodyPr/>
          <a:lstStyle/>
          <a:p>
            <a:r>
              <a:rPr lang="de-DE" dirty="0"/>
              <a:t>Approach (2/2)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Model / parking location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Features: Timestamp, [...], Free Spots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Target: Free Spots in 1h, 2h,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Prediction Models</a:t>
            </a:r>
          </a:p>
          <a:p>
            <a:pPr lvl="1"/>
            <a:r>
              <a:rPr lang="en-US" dirty="0"/>
              <a:t>Neural Networks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ARIMA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…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Define similarity measures for parking locations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Based on parking providers and PL size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35" y="2416683"/>
            <a:ext cx="3104953" cy="206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9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Challenges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Parking-data shortage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Interpolation of sparse parking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On-site collection of data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Use online available data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Identification of Parking Spots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Data is not up to date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Short-term closing of streets / construction-sites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Events not captured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E.g. Demonstration suspends traffic for streets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Unexpected incidents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88" y="2876831"/>
            <a:ext cx="1337224" cy="134619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81" y="4896128"/>
            <a:ext cx="1255438" cy="12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1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Evaluation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…during Feature Selection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Visualize and check independence of ML features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…during Parking Location Clustering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Check parking-provider separation of parking spots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Compare forecasted to real-time values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Detect and explain differences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Add Feature and reiterate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Visualize Parking Profiles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make associations to parking activities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75" y="3429000"/>
            <a:ext cx="2584463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71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Time Planning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Literature Review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relevant sources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Concept Design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Decide on in-detail approach 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Implementation (10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Architecture design (2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Feature collection and engineering (4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Model application (4 weeks)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Evaluation (3 weeks)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Writing and Documentation (6 weeks)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Buffer (1 week)</a:t>
            </a:r>
          </a:p>
        </p:txBody>
      </p:sp>
      <p:pic>
        <p:nvPicPr>
          <p:cNvPr id="12" name="Picture 3" descr="C:\Users\Andre\AppData\Local\Microsoft\Windows\Temporary Internet Files\Content.IE5\12DDMK68\MC90043253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434" y="1135292"/>
            <a:ext cx="1225481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84"/>
          <p:cNvCxnSpPr/>
          <p:nvPr/>
        </p:nvCxnSpPr>
        <p:spPr bwMode="auto">
          <a:xfrm flipH="1">
            <a:off x="7114052" y="2723069"/>
            <a:ext cx="1543293" cy="0"/>
          </a:xfrm>
          <a:prstGeom prst="straightConnector1">
            <a:avLst/>
          </a:prstGeom>
          <a:solidFill>
            <a:srgbClr val="EAEAEA"/>
          </a:solidFill>
          <a:ln w="152400" cap="flat" cmpd="sng" algn="ctr">
            <a:solidFill>
              <a:srgbClr val="E73B0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pic>
        <p:nvPicPr>
          <p:cNvPr id="14" name="Picture 4" descr="C:\Users\Andre\AppData\Local\Microsoft\Windows\Temporary Internet Files\Content.IE5\8EHR9GJF\MC900434929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605" y="3983848"/>
            <a:ext cx="1999136" cy="19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181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Conclusion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Tackling the parking problem in cities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Complementary data sources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Train models with current &amp; historical data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Apply models where no data exists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Use the application to answer simple driver queries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40" y="903289"/>
            <a:ext cx="2097880" cy="138950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582" y="2502344"/>
            <a:ext cx="950118" cy="95011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95" y="2555042"/>
            <a:ext cx="844720" cy="84472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67" y="2627028"/>
            <a:ext cx="737174" cy="70074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34" y="3662011"/>
            <a:ext cx="1074439" cy="19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36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1459</Words>
  <Application>Microsoft Office PowerPoint</Application>
  <PresentationFormat>Bildschirmpräsentation (4:3)</PresentationFormat>
  <Paragraphs>216</Paragraphs>
  <Slides>11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 Unicode MS</vt:lpstr>
      <vt:lpstr>Courier New</vt:lpstr>
      <vt:lpstr>Wingdings 2</vt:lpstr>
      <vt:lpstr>Arial Rounded MT Bold</vt:lpstr>
      <vt:lpstr>Wingdings 3</vt:lpstr>
      <vt:lpstr>Arial</vt:lpstr>
      <vt:lpstr>Verdana</vt:lpstr>
      <vt:lpstr>Vorlesungen-Layout</vt:lpstr>
      <vt:lpstr>  Predicting Free Parking Spots using       Data Analytics and Machine Learning                       +                  +</vt:lpstr>
      <vt:lpstr>Motivation</vt:lpstr>
      <vt:lpstr>Goals</vt:lpstr>
      <vt:lpstr>Approach (1/2)</vt:lpstr>
      <vt:lpstr>Approach (2/2)</vt:lpstr>
      <vt:lpstr>Challenges</vt:lpstr>
      <vt:lpstr>Evaluation</vt:lpstr>
      <vt:lpstr>Time Planning</vt:lpstr>
      <vt:lpstr>Conclusion</vt:lpstr>
      <vt:lpstr>Backup: Model Construction</vt:lpstr>
      <vt:lpstr>Back-up: Related Work</vt:lpstr>
    </vt:vector>
  </TitlesOfParts>
  <Manager/>
  <Company>Schuh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Parking_Initial_Talk_v5.pptx</dc:title>
  <dc:subject/>
  <dc:creator>ionita</dc:creator>
  <cp:keywords/>
  <dc:description/>
  <cp:lastModifiedBy>Andrei Ionita</cp:lastModifiedBy>
  <cp:revision>2082</cp:revision>
  <cp:lastPrinted>2009-03-26T18:25:42Z</cp:lastPrinted>
  <dcterms:created xsi:type="dcterms:W3CDTF">2009-04-03T11:12:54Z</dcterms:created>
  <dcterms:modified xsi:type="dcterms:W3CDTF">2016-12-07T11:14:04Z</dcterms:modified>
  <cp:category/>
</cp:coreProperties>
</file>